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59769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XML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20945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XML, or Extensible Markup Language, is a flexible and powerful standard for creating and structuring data. It provides a way to represent and exchange information in a format that is both human-readable and machine-readable.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89764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5905262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880973"/>
            <a:ext cx="172235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coderFRU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69330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What is XML?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2723" y="2936200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970848"/>
            <a:ext cx="29640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Markup Language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45126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a markup language, which means it uses tags to define the structure and meaning of data.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365813" y="2936200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2970848"/>
            <a:ext cx="279689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Description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allows you to describe data in a self-descriptive and hierarchical way, making it easy to understand and process.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593908" y="5310307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44954"/>
            <a:ext cx="37334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Platform-Independent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platform-independent, meaning it can be used on any operating system or programming language.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394466"/>
            <a:ext cx="87019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Structure and Syntax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Elements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213622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documents are composed of elements, which are the building blocks of the data structure.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651421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Attributes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651421" y="4213622"/>
            <a:ext cx="33416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have attributes, which provide additional information about the element.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542621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Hierarchy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542621" y="4213622"/>
            <a:ext cx="33416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documents have a hierarchical structure, with elements nested within other elements.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58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797612" y="2755583"/>
            <a:ext cx="4870609" cy="564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46"/>
              </a:lnSpc>
              <a:buNone/>
            </a:pPr>
            <a:r>
              <a:rPr lang="en-US" sz="355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Namespaces</a:t>
            </a:r>
            <a:endParaRPr lang="en-US" sz="3557" dirty="0"/>
          </a:p>
        </p:txBody>
      </p:sp>
      <p:sp>
        <p:nvSpPr>
          <p:cNvPr id="6" name="Shape 2"/>
          <p:cNvSpPr/>
          <p:nvPr/>
        </p:nvSpPr>
        <p:spPr>
          <a:xfrm>
            <a:off x="2797612" y="5662136"/>
            <a:ext cx="9035177" cy="36076"/>
          </a:xfrm>
          <a:prstGeom prst="roundRect">
            <a:avLst>
              <a:gd name="adj" fmla="val 225404"/>
            </a:avLst>
          </a:prstGeom>
          <a:solidFill>
            <a:srgbClr val="8D2424"/>
          </a:solidFill>
          <a:ln/>
        </p:spPr>
      </p:sp>
      <p:sp>
        <p:nvSpPr>
          <p:cNvPr id="7" name="Shape 3"/>
          <p:cNvSpPr/>
          <p:nvPr/>
        </p:nvSpPr>
        <p:spPr>
          <a:xfrm>
            <a:off x="4993184" y="5029736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4807982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31450" y="5492770"/>
            <a:ext cx="159425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8"/>
              </a:lnSpc>
              <a:buNone/>
            </a:pPr>
            <a:r>
              <a:rPr lang="en-US" sz="213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134" dirty="0"/>
          </a:p>
        </p:txBody>
      </p:sp>
      <p:sp>
        <p:nvSpPr>
          <p:cNvPr id="10" name="Text 6"/>
          <p:cNvSpPr/>
          <p:nvPr/>
        </p:nvSpPr>
        <p:spPr>
          <a:xfrm>
            <a:off x="3881795" y="359116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23"/>
              </a:lnSpc>
              <a:buNone/>
            </a:pPr>
            <a:r>
              <a:rPr lang="en-US" sz="177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Purpose</a:t>
            </a:r>
            <a:endParaRPr lang="en-US" sz="1779" dirty="0"/>
          </a:p>
        </p:txBody>
      </p:sp>
      <p:sp>
        <p:nvSpPr>
          <p:cNvPr id="11" name="Text 7"/>
          <p:cNvSpPr/>
          <p:nvPr/>
        </p:nvSpPr>
        <p:spPr>
          <a:xfrm>
            <a:off x="2978229" y="3981807"/>
            <a:ext cx="4065984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77"/>
              </a:lnSpc>
              <a:buNone/>
            </a:pPr>
            <a:r>
              <a:rPr lang="en-US" sz="142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namespaces provide a way to uniquely identify elements and attributes in an XML document.</a:t>
            </a:r>
            <a:endParaRPr lang="en-US" sz="1423" dirty="0"/>
          </a:p>
        </p:txBody>
      </p:sp>
      <p:sp>
        <p:nvSpPr>
          <p:cNvPr id="12" name="Shape 8"/>
          <p:cNvSpPr/>
          <p:nvPr/>
        </p:nvSpPr>
        <p:spPr>
          <a:xfrm>
            <a:off x="7297043" y="5662077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8D2424"/>
          </a:solidFill>
          <a:ln/>
        </p:spPr>
      </p:sp>
      <p:sp>
        <p:nvSpPr>
          <p:cNvPr id="13" name="Shape 9"/>
          <p:cNvSpPr/>
          <p:nvPr/>
        </p:nvSpPr>
        <p:spPr>
          <a:xfrm>
            <a:off x="7111841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01853" y="5492770"/>
            <a:ext cx="226338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8"/>
              </a:lnSpc>
              <a:buNone/>
            </a:pPr>
            <a:r>
              <a:rPr lang="en-US" sz="213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134" dirty="0"/>
          </a:p>
        </p:txBody>
      </p:sp>
      <p:sp>
        <p:nvSpPr>
          <p:cNvPr id="15" name="Text 11"/>
          <p:cNvSpPr/>
          <p:nvPr/>
        </p:nvSpPr>
        <p:spPr>
          <a:xfrm>
            <a:off x="6101358" y="6475214"/>
            <a:ext cx="2427446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23"/>
              </a:lnSpc>
              <a:buNone/>
            </a:pPr>
            <a:r>
              <a:rPr lang="en-US" sz="177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Avoiding Conflicts</a:t>
            </a:r>
            <a:endParaRPr lang="en-US" sz="1779" dirty="0"/>
          </a:p>
        </p:txBody>
      </p:sp>
      <p:sp>
        <p:nvSpPr>
          <p:cNvPr id="16" name="Text 12"/>
          <p:cNvSpPr/>
          <p:nvPr/>
        </p:nvSpPr>
        <p:spPr>
          <a:xfrm>
            <a:off x="5282089" y="6865858"/>
            <a:ext cx="4066103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77"/>
              </a:lnSpc>
              <a:buNone/>
            </a:pPr>
            <a:r>
              <a:rPr lang="en-US" sz="142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Namespaces help avoid naming conflicts when using multiple vocabularies in the same XML document.</a:t>
            </a:r>
            <a:endParaRPr lang="en-US" sz="1423" dirty="0"/>
          </a:p>
        </p:txBody>
      </p:sp>
      <p:sp>
        <p:nvSpPr>
          <p:cNvPr id="17" name="Shape 13"/>
          <p:cNvSpPr/>
          <p:nvPr/>
        </p:nvSpPr>
        <p:spPr>
          <a:xfrm>
            <a:off x="9601021" y="5029736"/>
            <a:ext cx="36076" cy="632460"/>
          </a:xfrm>
          <a:prstGeom prst="roundRect">
            <a:avLst>
              <a:gd name="adj" fmla="val 225404"/>
            </a:avLst>
          </a:prstGeom>
          <a:solidFill>
            <a:srgbClr val="8D2424"/>
          </a:solidFill>
          <a:ln/>
        </p:spPr>
      </p:sp>
      <p:sp>
        <p:nvSpPr>
          <p:cNvPr id="18" name="Shape 14"/>
          <p:cNvSpPr/>
          <p:nvPr/>
        </p:nvSpPr>
        <p:spPr>
          <a:xfrm>
            <a:off x="9415820" y="5458956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499640" y="5492770"/>
            <a:ext cx="238839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8"/>
              </a:lnSpc>
              <a:buNone/>
            </a:pPr>
            <a:r>
              <a:rPr lang="en-US" sz="213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134" dirty="0"/>
          </a:p>
        </p:txBody>
      </p:sp>
      <p:sp>
        <p:nvSpPr>
          <p:cNvPr id="20" name="Text 16"/>
          <p:cNvSpPr/>
          <p:nvPr/>
        </p:nvSpPr>
        <p:spPr>
          <a:xfrm>
            <a:off x="8489752" y="3591163"/>
            <a:ext cx="2258735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23"/>
              </a:lnSpc>
              <a:buNone/>
            </a:pPr>
            <a:r>
              <a:rPr lang="en-US" sz="177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Extensibility</a:t>
            </a:r>
            <a:endParaRPr lang="en-US" sz="1779" dirty="0"/>
          </a:p>
        </p:txBody>
      </p:sp>
      <p:sp>
        <p:nvSpPr>
          <p:cNvPr id="21" name="Text 17"/>
          <p:cNvSpPr/>
          <p:nvPr/>
        </p:nvSpPr>
        <p:spPr>
          <a:xfrm>
            <a:off x="7586067" y="3981807"/>
            <a:ext cx="4066103" cy="8672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77"/>
              </a:lnSpc>
              <a:buNone/>
            </a:pPr>
            <a:r>
              <a:rPr lang="en-US" sz="142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Namespaces enable the extensibility of XML, allowing new vocabularies to be added without affecting existing ones.</a:t>
            </a:r>
            <a:endParaRPr lang="en-US" sz="1423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01334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Validation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3152061"/>
            <a:ext cx="3555206" cy="3064193"/>
          </a:xfrm>
          <a:prstGeom prst="roundRect">
            <a:avLst>
              <a:gd name="adj" fmla="val 326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990011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DTDs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990011" y="3862268"/>
            <a:ext cx="3095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DTDs (Document Type Definitions) define the structure and syntax of an XML document.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537597" y="3152061"/>
            <a:ext cx="3555206" cy="3064193"/>
          </a:xfrm>
          <a:prstGeom prst="roundRect">
            <a:avLst>
              <a:gd name="adj" fmla="val 326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767387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Schemas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767387" y="3862268"/>
            <a:ext cx="3095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Schemas provide a more powerful and flexible way to define the structure and data types of an XML document.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314974" y="3152061"/>
            <a:ext cx="3555206" cy="3064193"/>
          </a:xfrm>
          <a:prstGeom prst="roundRect">
            <a:avLst>
              <a:gd name="adj" fmla="val 326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544764" y="3381851"/>
            <a:ext cx="30956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Validation Process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544764" y="4209455"/>
            <a:ext cx="309562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documents can be validated against a DTD or XML Schema to ensure they conform to the expected structure and rules.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205633"/>
            <a:ext cx="943617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Parsing and Processing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334434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Parsing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4602361"/>
            <a:ext cx="3481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parsers convert the XML document into a structured data representation, such as a DOM or SAX model.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625" y="334434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74625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Transformation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574625" y="4602361"/>
            <a:ext cx="348114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can be transformed into other formats, such as HTML or PDF, using technologies like XSLT.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031" y="3344347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Storage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389031" y="4602361"/>
            <a:ext cx="3481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data can be stored and managed in XML databases or relational databases with XML support.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516975"/>
            <a:ext cx="108042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XML Applications and Use Cases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20" y="2655689"/>
            <a:ext cx="2777490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82391" y="3877628"/>
            <a:ext cx="23331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 Services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982391" y="4358045"/>
            <a:ext cx="233314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widely used for data exchange in web services, enabling interoperability between different systems.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710" y="2655689"/>
            <a:ext cx="2777490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877628"/>
            <a:ext cx="23331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Configuration Files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705231"/>
            <a:ext cx="233314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commonly used for configuration files, as it provides a structured and readable format.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655689"/>
            <a:ext cx="2777490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37371" y="3877628"/>
            <a:ext cx="23331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Document Formats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537371" y="4705231"/>
            <a:ext cx="23331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the foundation for many document formats, such as DOCX, XLSX, and SVG.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2690" y="2655689"/>
            <a:ext cx="2777490" cy="88868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314861" y="3877628"/>
            <a:ext cx="23331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Exchange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314861" y="4705231"/>
            <a:ext cx="233314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is an ideal format for exchanging data between different applications and platforms.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2723" y="3283387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18034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Flexibility and Extensibility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414563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XML's flexibility and extensibility make it a powerful tool for representing and exchanging data.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365813" y="3283387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18034"/>
            <a:ext cx="35296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Widespread Adoption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has been widely adopted across various industries and domains, making it a crucial skill for professionals.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593908" y="5657493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347603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Continuous Evolution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XML continues to evolve, with new technologies and standards emerging to enhance its capabilities.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2024-05-19T05:02:41Z</dcterms:created>
  <dcterms:modified xsi:type="dcterms:W3CDTF">2024-05-19T05:02:41Z</dcterms:modified>
</cp:coreProperties>
</file>